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55" r:id="rId3"/>
    <p:sldId id="345" r:id="rId4"/>
    <p:sldId id="344" r:id="rId5"/>
    <p:sldId id="348" r:id="rId6"/>
    <p:sldId id="356" r:id="rId7"/>
    <p:sldId id="323" r:id="rId8"/>
    <p:sldId id="336" r:id="rId9"/>
    <p:sldId id="305" r:id="rId10"/>
    <p:sldId id="359" r:id="rId11"/>
    <p:sldId id="358" r:id="rId12"/>
  </p:sldIdLst>
  <p:sldSz cx="9144000" cy="6858000" type="screen4x3"/>
  <p:notesSz cx="6858000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FF"/>
    <a:srgbClr val="66CCFF"/>
    <a:srgbClr val="4D4D4D"/>
    <a:srgbClr val="B92D14"/>
    <a:srgbClr val="35759D"/>
    <a:srgbClr val="35B19D"/>
    <a:srgbClr val="20A6C6"/>
    <a:srgbClr val="DEDEDE"/>
    <a:srgbClr val="0033CC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147" autoAdjust="0"/>
    <p:restoredTop sz="95596" autoAdjust="0"/>
  </p:normalViewPr>
  <p:slideViewPr>
    <p:cSldViewPr>
      <p:cViewPr>
        <p:scale>
          <a:sx n="50" d="100"/>
          <a:sy n="50" d="100"/>
        </p:scale>
        <p:origin x="-1770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655C0-4061-4CD8-B487-28326CF430B3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E440E-D6E8-49A7-B22A-1323EFF10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243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5153"/>
            <a:ext cx="548640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7180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8583"/>
            <a:ext cx="2971800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86F00E7-7412-4833-821D-EBA3C975465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3069909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8117A4-DC1A-4CA9-884F-308018F7BFF1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8117A4-DC1A-4CA9-884F-308018F7BFF1}" type="slidenum">
              <a:rPr lang="en-US" altLang="ru-RU"/>
              <a:pPr/>
              <a:t>11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2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00750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3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82283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4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65544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5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49809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6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93048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7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159578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8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523091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DDCF6-2770-41DB-B719-C363FE9F4DD3}" type="slidenum">
              <a:rPr lang="en-US" altLang="ru-RU"/>
              <a:pPr/>
              <a:t>9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4226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413949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286601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32282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1605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866675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133702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76021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4248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511930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86918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m_full">
            <a:extLst>
              <a:ext uri="{FF2B5EF4-FFF2-40B4-BE49-F238E27FC236}">
                <a16:creationId xmlns="" xmlns:a16="http://schemas.microsoft.com/office/drawing/2014/main" id="{2C769E72-0525-4D5F-AE6E-4359ED367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5" y="1124744"/>
            <a:ext cx="331236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79511" y="5357826"/>
            <a:ext cx="4248473" cy="1500174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altLang="ru-RU" sz="1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Ледкова</a:t>
            </a:r>
            <a:r>
              <a:rPr lang="ru-RU" alt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 Ю., педагог-психолог МАОУ «СОШ №56 г. Челябинска», руководитель ГМО педагогов-психологов образовательных организаций г. Челябинска</a:t>
            </a:r>
            <a:endParaRPr lang="ru-RU" altLang="ru-RU" sz="2300" dirty="0">
              <a:solidFill>
                <a:srgbClr val="00206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88640"/>
            <a:ext cx="5072066" cy="2088232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авитального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 подростков</a:t>
            </a:r>
            <a:endParaRPr lang="ru-RU" alt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5" y="0"/>
            <a:ext cx="569068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sm_full">
            <a:extLst>
              <a:ext uri="{FF2B5EF4-FFF2-40B4-BE49-F238E27FC236}">
                <a16:creationId xmlns="" xmlns:a16="http://schemas.microsoft.com/office/drawing/2014/main" id="{2C769E72-0525-4D5F-AE6E-4359ED367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1156" y="9128"/>
            <a:ext cx="1362844" cy="1362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m_full">
            <a:extLst>
              <a:ext uri="{FF2B5EF4-FFF2-40B4-BE49-F238E27FC236}">
                <a16:creationId xmlns="" xmlns:a16="http://schemas.microsoft.com/office/drawing/2014/main" id="{2C769E72-0525-4D5F-AE6E-4359ED367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1156" y="0"/>
            <a:ext cx="1371972" cy="137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79511" y="2500306"/>
            <a:ext cx="8964489" cy="395303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 наступающим Новым годом и Рождеством!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Здоровья, благополучия, успехов!</a:t>
            </a:r>
            <a:endParaRPr lang="ru-RU" sz="4000" b="1" i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88640"/>
            <a:ext cx="9144000" cy="2088232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515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2431" y="0"/>
            <a:ext cx="6690049" cy="908720"/>
          </a:xfrm>
        </p:spPr>
        <p:txBody>
          <a:bodyPr/>
          <a:lstStyle/>
          <a:p>
            <a:pPr algn="ctr"/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профилактики </a:t>
            </a:r>
            <a:r>
              <a:rPr lang="ru-RU" altLang="ru-RU" sz="24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авитального</a:t>
            </a:r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детей и подростков </a:t>
            </a:r>
            <a:endParaRPr lang="en-US" alt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1124744"/>
            <a:ext cx="6624736" cy="4696490"/>
          </a:xfrm>
        </p:spPr>
        <p:txBody>
          <a:bodyPr/>
          <a:lstStyle/>
          <a:p>
            <a:pPr marL="0" indent="457200">
              <a:spcBef>
                <a:spcPts val="0"/>
              </a:spcBef>
              <a:buNone/>
            </a:pPr>
            <a:endParaRPr lang="ru-RU" altLang="ru-RU" sz="2200" dirty="0" smtClean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начала учебного года (за неполные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месяца) </a:t>
            </a: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случаев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суицидальной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направленности:</a:t>
            </a:r>
            <a:endParaRPr lang="ru-RU" alt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случая завершенных,</a:t>
            </a:r>
          </a:p>
          <a:p>
            <a:pPr marL="0" indent="4572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случая незавершенных </a:t>
            </a:r>
            <a:endParaRPr lang="en-US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="" xmlns:a16="http://schemas.microsoft.com/office/drawing/2014/main" id="{976B9869-24A2-4407-9122-C6BC499C2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9168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A8DDD5B-8477-414F-9E75-EB335F0A0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620688"/>
            <a:ext cx="7128792" cy="4824536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планах работы специалистов школы – заместителей директоров, педагогов-психологов, социальных педагогов,  классных руководителей однозначно есть направление деятельности профилактики и предупреждения кризисных ситуаций и суицидальных склонностей.</a:t>
            </a:r>
          </a:p>
          <a:p>
            <a:pPr marL="0" indent="45720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ВАЖНЫ И ВОСТРЕБОВАНЫ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профессиональные действия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направленные на повышение эффективности профилактической работы детей и подростков по предотвращению кризисных ситуаций и укреплению психического здоровья обучающихся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="" xmlns:a16="http://schemas.microsoft.com/office/drawing/2014/main" id="{96CB2120-AEF0-42A6-B5A8-0DCAAFF0D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3802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A8DDD5B-8477-414F-9E75-EB335F0A0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712" y="620688"/>
            <a:ext cx="6768752" cy="5040560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наша  с вами профессиональная  работа была более структурирована и эффективна, 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нами стоит задача совместной разработки и реализации плана образовательной организации по предотвращению кризисных ситуаций. </a:t>
            </a:r>
            <a:endParaRPr lang="ru-RU" alt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план совместный труд заместителей директоров, педагогов-психологов, социальных педагогов, классных руководителей и администрации школы.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локальный </a:t>
            </a:r>
            <a:r>
              <a:rPr lang="ru-RU" alt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внутришкольный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документ, где прописаны все участники образовательных отношений (обучающиеся, педагоги, специалисты, члены школьного самоуправления и родительская общественность)</a:t>
            </a:r>
            <a:endParaRPr lang="en-US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="" xmlns:a16="http://schemas.microsoft.com/office/drawing/2014/main" id="{96CB2120-AEF0-42A6-B5A8-0DCAAFF0D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646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A8DDD5B-8477-414F-9E75-EB335F0A0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548680"/>
            <a:ext cx="6912768" cy="3642320"/>
          </a:xfrm>
        </p:spPr>
        <p:txBody>
          <a:bodyPr/>
          <a:lstStyle/>
          <a:p>
            <a:pPr marL="0" indent="45720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Комитета по делам образования от</a:t>
            </a:r>
          </a:p>
          <a:p>
            <a:pPr marL="0" indent="45720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06.11.18г. № 16-02/ 7819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направлении методических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 для руководителей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организаций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обеспечению психологической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образовательной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14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ctr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коллеги!</a:t>
            </a: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письмом Министерства образования и науки </a:t>
            </a: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Челябинской области 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26.04.2018 № 1213/4469 направляем Вам методический комплекс </a:t>
            </a: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предотвращению 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кризисных ситуаций в образовательных организациях для </a:t>
            </a: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и 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в работе</a:t>
            </a:r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="" xmlns:a16="http://schemas.microsoft.com/office/drawing/2014/main" id="{96CB2120-AEF0-42A6-B5A8-0DCAAFF0D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2317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8941" y="260648"/>
            <a:ext cx="6909523" cy="5332710"/>
          </a:xfrm>
        </p:spPr>
        <p:txBody>
          <a:bodyPr/>
          <a:lstStyle/>
          <a:p>
            <a:pPr marL="0" indent="45720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методических рекомендаций (методического комплекса):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актуальности вопроса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Нормативно-правовая база обеспечения психологической безопасности образовательной среды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Кризисный план и антикризисная команда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доброжелательного климата в образовательной организации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суицидального поведения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в ситуациях кризиса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Посткризисное сопровождение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ru-RU" sz="22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="" xmlns:a16="http://schemas.microsoft.com/office/drawing/2014/main" id="{976B9869-24A2-4407-9122-C6BC499C2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142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16632"/>
            <a:ext cx="6934200" cy="715963"/>
          </a:xfrm>
        </p:spPr>
        <p:txBody>
          <a:bodyPr/>
          <a:lstStyle/>
          <a:p>
            <a:pPr algn="r"/>
            <a:endParaRPr lang="en-US" altLang="ru-RU" sz="2400" b="1" dirty="0">
              <a:solidFill>
                <a:srgbClr val="4D4D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8" y="832594"/>
            <a:ext cx="7272808" cy="5332710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содержании данного комплекса имеются приложения</a:t>
            </a:r>
            <a:r>
              <a:rPr lang="ru-RU" sz="22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эффективной практической работы  по предотвращению кризисных ситуаций и обеспечению психологической безопасности образовательной среды.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№2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«Образец примерного плана мероприятий по предотвращению кризисных ситуаций в образовательной организации» (на учебный год)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обучающимися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педагогами</a:t>
            </a:r>
          </a:p>
          <a:p>
            <a:pPr marL="0" indent="457200">
              <a:spcBef>
                <a:spcPts val="0"/>
              </a:spcBef>
              <a:buNone/>
            </a:pPr>
            <a:endParaRPr lang="ru-RU" alt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endParaRPr lang="en-US" alt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="" xmlns:a16="http://schemas.microsoft.com/office/drawing/2014/main" id="{976B9869-24A2-4407-9122-C6BC499C2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537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m_full">
            <a:extLst>
              <a:ext uri="{FF2B5EF4-FFF2-40B4-BE49-F238E27FC236}">
                <a16:creationId xmlns="" xmlns:a16="http://schemas.microsoft.com/office/drawing/2014/main" id="{8FC20CF7-B37A-4F96-A360-591B7804E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9179627"/>
              </p:ext>
            </p:extLst>
          </p:nvPr>
        </p:nvGraphicFramePr>
        <p:xfrm>
          <a:off x="1547664" y="2420888"/>
          <a:ext cx="7272808" cy="4213002"/>
        </p:xfrm>
        <a:graphic>
          <a:graphicData uri="http://schemas.openxmlformats.org/drawingml/2006/table">
            <a:tbl>
              <a:tblPr firstRow="1" firstCol="1" bandRow="1"/>
              <a:tblGrid>
                <a:gridCol w="638601"/>
                <a:gridCol w="3537863"/>
                <a:gridCol w="1368152"/>
                <a:gridCol w="1728192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Мероприятия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Сроки проведения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Ответственный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Подготовка  приказа «О профилактике кризисных ситуаций в образовательной организации»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Август-сентябрь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Директор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Создание базы данных обучающихся «групп риска»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Сентябрь-октябрь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Социальный педагог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Самообследование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 школьной среды на предмет безопасности и комфортности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2 раза в год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Администрация школы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Диагностика взаимоотношений в школе (анкетирование обучающихся и педагогов)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Февраль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Педагог-психолог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7704" y="1000222"/>
            <a:ext cx="7237884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Приложение 2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Образец примерного плана мероприятий по предотвращению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кризисных ситуаций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образовательной организации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411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9" y="928670"/>
            <a:ext cx="6951716" cy="394049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ru-RU" altLang="ru-RU" sz="22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altLang="ru-RU" sz="2200" b="1" dirty="0" smtClean="0">
                <a:solidFill>
                  <a:srgbClr val="002060"/>
                </a:solidFill>
              </a:rPr>
              <a:t>	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профилактическом направлении деятельности образовательных организаций - разработка и эффективная  реализация данного плана мероприятий ОО по предотвращению кризисных ситуаций носит не рекомендательных характер, а обязательный.</a:t>
            </a:r>
            <a:endParaRPr lang="en-US" alt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sm_full">
            <a:extLst>
              <a:ext uri="{FF2B5EF4-FFF2-40B4-BE49-F238E27FC236}">
                <a16:creationId xmlns="" xmlns:a16="http://schemas.microsoft.com/office/drawing/2014/main" id="{B12DE531-8BAE-470E-A4E4-D949D35EF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6409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025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5F5F5F"/>
      </a:dk1>
      <a:lt1>
        <a:srgbClr val="FFFFFF"/>
      </a:lt1>
      <a:dk2>
        <a:srgbClr val="5F5F5F"/>
      </a:dk2>
      <a:lt2>
        <a:srgbClr val="238A00"/>
      </a:lt2>
      <a:accent1>
        <a:srgbClr val="31A70A"/>
      </a:accent1>
      <a:accent2>
        <a:srgbClr val="54C322"/>
      </a:accent2>
      <a:accent3>
        <a:srgbClr val="FFFFFF"/>
      </a:accent3>
      <a:accent4>
        <a:srgbClr val="505050"/>
      </a:accent4>
      <a:accent5>
        <a:srgbClr val="ADD0AA"/>
      </a:accent5>
      <a:accent6>
        <a:srgbClr val="4BB01E"/>
      </a:accent6>
      <a:hlink>
        <a:srgbClr val="82DA46"/>
      </a:hlink>
      <a:folHlink>
        <a:srgbClr val="CDCDC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Greenlist</Template>
  <TotalTime>2790</TotalTime>
  <Words>425</Words>
  <Application>Microsoft Office PowerPoint</Application>
  <PresentationFormat>Экран (4:3)</PresentationFormat>
  <Paragraphs>79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powerpoint-template-24</vt:lpstr>
      <vt:lpstr>Профилактика буллинга и авитального поведения подростков</vt:lpstr>
      <vt:lpstr>  Актуальность профилактики авитального  поведения детей и подростков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Спасибо за внимание!</vt:lpstr>
    </vt:vector>
  </TitlesOfParts>
  <Company>Templates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subject>Êðàñîòà, çäîðîâüå, ìåäèöèíà</dc:subject>
  <dc:creator>Ледкова О. Ю.</dc:creator>
  <dc:description>http://propowerpoint.ru - Áåñïëàòíûå øàáëîíû äëÿ ïðåçåíòàöèé. Ïîëåçíûå ñîâåòû è óðîêè  PowerPoint .</dc:description>
  <cp:lastModifiedBy>User</cp:lastModifiedBy>
  <cp:revision>199</cp:revision>
  <cp:lastPrinted>2019-12-03T05:48:22Z</cp:lastPrinted>
  <dcterms:created xsi:type="dcterms:W3CDTF">2017-03-12T08:34:38Z</dcterms:created>
  <dcterms:modified xsi:type="dcterms:W3CDTF">2019-12-24T11:30:16Z</dcterms:modified>
</cp:coreProperties>
</file>